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gQM04kYlEFipqjm/ZWE7NbKDFf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67287"/>
  </p:normalViewPr>
  <p:slideViewPr>
    <p:cSldViewPr snapToGrid="0">
      <p:cViewPr varScale="1">
        <p:scale>
          <a:sx n="82" d="100"/>
          <a:sy n="82" d="100"/>
        </p:scale>
        <p:origin x="1696" y="184"/>
      </p:cViewPr>
      <p:guideLst/>
    </p:cSldViewPr>
  </p:slideViewPr>
  <p:notesTextViewPr>
    <p:cViewPr>
      <p:scale>
        <a:sx n="1" d="1"/>
        <a:sy n="1" d="1"/>
      </p:scale>
      <p:origin x="0" y="-27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7" name="Google Shape;1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7" name="Google Shape;1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8902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Current research indicates that a majority of students with KS/XXY will require some kind of school support plan (classroom accommodations or special education)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Appropriate intervention at the earliest stage will significantly reduce problems, boost achievement and ultimately lead to improved self-esteem. </a:t>
            </a:r>
            <a:endParaRPr dirty="0"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dirty="0"/>
              <a:t>e.g. Max is: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Kind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Generous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Sweet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Loves to cook and bake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Loves animals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Loves being outdoors – a good climber!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Enjoys dancing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Always wants to be with people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KS/XXY is just a part of who my child is, it does not define them. However, it can present some challenges throughout their lifetime, especially during their school years. </a:t>
            </a:r>
          </a:p>
        </p:txBody>
      </p:sp>
      <p:sp>
        <p:nvSpPr>
          <p:cNvPr id="104" name="Google Shape;10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Helpful for high-level overview of KS/XXY, but does not focus on symptoms in great detail, especially childhood and educational difficulties. This presentation will provide you with information on how KS/XXY can/does affect my child during/in the classroom and the different strategies and approaches that have been known to help support them. </a:t>
            </a:r>
            <a:endParaRPr dirty="0"/>
          </a:p>
        </p:txBody>
      </p:sp>
      <p:sp>
        <p:nvSpPr>
          <p:cNvPr id="116" name="Google Shape;11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KS/XXY can present with very subtle physical symptoms in childhood. Most tend to be are cognitive and psychological. </a:t>
            </a:r>
            <a:endParaRPr dirty="0"/>
          </a:p>
        </p:txBody>
      </p:sp>
      <p:sp>
        <p:nvSpPr>
          <p:cNvPr id="125" name="Google Shape;12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child with KS/XXY may exhibit some or all of the symptoms listed above. KS/XXY is very variable in terms of symptoms.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APD explained: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Problems interpreting sound, recognizing the sound or understanding speech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Effect can be worsened by the presence of other conditions, such as: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Dyslexia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Language processing difficulties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Poor attention and poor sort-term memory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ADHD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Difficulty understanding speech in noisy environment 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Trouble concentrating and reading when background noise is present 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Problems may lead to difficulty in understanding and remembering instructions, speaking clearly and development of reading skills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For more information visit Great Ormand Street Hospital APD webpage: https://</a:t>
            </a:r>
            <a:r>
              <a:rPr lang="en-US" dirty="0" err="1"/>
              <a:t>www.gosh.nhs.uk</a:t>
            </a:r>
            <a:r>
              <a:rPr lang="en-US" dirty="0"/>
              <a:t>/medical-information-0/auditory-processing-disorder/#:~:text=When%20someone%20has%20APD%2C%20sound,the%20sound%20or%20understanding%20speech.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ASD/ADHD: UK research suggests that individuals with KS/XXY are 6 times more likely to have a neurodevelopmental disorder in comparison to those without KS/XXY. </a:t>
            </a:r>
            <a:endParaRPr dirty="0"/>
          </a:p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3" name="Google Shape;13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Amend this to who your child currently has in their ‘team’</a:t>
            </a:r>
            <a:endParaRPr dirty="0"/>
          </a:p>
        </p:txBody>
      </p:sp>
      <p:sp>
        <p:nvSpPr>
          <p:cNvPr id="141" name="Google Shape;14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Your child may benefit from some of the strategies and approaches suggested above. 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Auditory memory: Forgets what is said, quickly. Often an astounding memory for visual data is totally eliminated if the task is converted into words. The card-game “Fish” where pairs of cards must be identified whilst facedown, is easily managed; yet “get your books out as soon as you enter the classroom” is lost before the door is opened. 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Concentration: Cannot purely listen for more than a few seconds.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 relatively short times of 1:1 followed by work in a peaceful, supportive and productive environment have shown to lead to a profound improvement in performance, and, more importantly, to raise self-esteem and a sense of capability and equality.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Environment: 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Routine: encourage the establishment of clear routines with discipline at the changeovers. Watch out for the KS/XXY child establishing their own routines within your own – some of these can undermine progress – the children need to be encouraged to acknowledge the needs and requirements of others and that they are not always the </a:t>
            </a:r>
            <a:r>
              <a:rPr lang="en-US" dirty="0" err="1"/>
              <a:t>centre</a:t>
            </a:r>
            <a:r>
              <a:rPr lang="en-US" dirty="0"/>
              <a:t> of attention. </a:t>
            </a:r>
            <a:endParaRPr dirty="0"/>
          </a:p>
        </p:txBody>
      </p:sp>
      <p:sp>
        <p:nvSpPr>
          <p:cNvPr id="150" name="Google Shape;15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59" name="Google Shape;15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livingwithxxy.org/" TargetMode="External"/><Relationship Id="rId3" Type="http://schemas.openxmlformats.org/officeDocument/2006/relationships/image" Target="../media/image1.jpg"/><Relationship Id="rId7" Type="http://schemas.openxmlformats.org/officeDocument/2006/relationships/hyperlink" Target="https://theklinefeltersyndromeclinic.com/clinic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clh.nhs.uk/our-services/find-service/medical-specialties-1/endocrinology/kf-xtra-clinic-klinefelter-syndrome-ks#:~:text=KF%2DXtra%20is%20a%20one,presence%20of%20additional%20sex%20chromosomes.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genetic.org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www.ksa-uk.net/" TargetMode="Externa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sh.nhs.uk/medical-information-0/auditory-processing-disorder/#:~:text=When%20someone%20has%20APD%2C%20sound,the%20sound%20or%20understanding%20speech" TargetMode="External"/><Relationship Id="rId4" Type="http://schemas.openxmlformats.org/officeDocument/2006/relationships/hyperlink" Target="https://genetic.org/wp-content/uploads/2020/12/AXYS-Consensus-Document-Educational-Guidelines-IEPs-School-Services-updated-12-14-20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youtu.be/71ZyO437w4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 flipH="1">
            <a:off x="0" y="0"/>
            <a:ext cx="5802086" cy="6858000"/>
          </a:xfrm>
          <a:custGeom>
            <a:avLst/>
            <a:gdLst/>
            <a:ahLst/>
            <a:cxnLst/>
            <a:rect l="l" t="t" r="r" b="b"/>
            <a:pathLst>
              <a:path w="5734864" h="6858000" extrusionOk="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773408" y="992094"/>
            <a:ext cx="3616913" cy="279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/>
              <a:t>Klinefelter's Syndrome</a:t>
            </a:r>
            <a:endParaRPr sz="4400"/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996287" y="4121253"/>
            <a:ext cx="3125337" cy="1136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Educational Guidelines </a:t>
            </a:r>
            <a:endParaRPr/>
          </a:p>
        </p:txBody>
      </p:sp>
      <p:pic>
        <p:nvPicPr>
          <p:cNvPr id="92" name="Google Shape;92;p1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5751" y="1494479"/>
            <a:ext cx="5708649" cy="3839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0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0"/>
          <p:cNvSpPr txBox="1"/>
          <p:nvPr/>
        </p:nvSpPr>
        <p:spPr>
          <a:xfrm>
            <a:off x="798990" y="680621"/>
            <a:ext cx="838224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Further information </a:t>
            </a:r>
            <a:endParaRPr/>
          </a:p>
        </p:txBody>
      </p:sp>
      <p:sp>
        <p:nvSpPr>
          <p:cNvPr id="171" name="Google Shape;171;p10"/>
          <p:cNvSpPr txBox="1"/>
          <p:nvPr/>
        </p:nvSpPr>
        <p:spPr>
          <a:xfrm>
            <a:off x="917358" y="1553592"/>
            <a:ext cx="9306757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Klinefelter's Syndrome Association (KSA)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Become a professional member 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AXYS Genetic.org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KF-Xtra Clinic, UCLH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Klinefelter Syndrome Clinic, Guys’ and St Thomas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Living with XXY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1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60915" y="4316990"/>
            <a:ext cx="1663085" cy="1663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0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4324" y="3924248"/>
            <a:ext cx="2109777" cy="142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265975" y="2411327"/>
            <a:ext cx="1663075" cy="1441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95693" y="4552500"/>
            <a:ext cx="2512231" cy="1847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0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0"/>
          <p:cNvSpPr txBox="1"/>
          <p:nvPr/>
        </p:nvSpPr>
        <p:spPr>
          <a:xfrm>
            <a:off x="798990" y="680621"/>
            <a:ext cx="838224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References  </a:t>
            </a:r>
            <a:endParaRPr dirty="0"/>
          </a:p>
        </p:txBody>
      </p:sp>
      <p:sp>
        <p:nvSpPr>
          <p:cNvPr id="171" name="Google Shape;171;p10"/>
          <p:cNvSpPr txBox="1"/>
          <p:nvPr/>
        </p:nvSpPr>
        <p:spPr>
          <a:xfrm>
            <a:off x="917358" y="1553592"/>
            <a:ext cx="9306757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144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GB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Education and Beyon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KSA, https://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www.ksa-uk.net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/download/education-and-beyond/</a:t>
            </a:r>
          </a:p>
          <a:p>
            <a:pPr marL="13144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Learning Needs of Children with KS – Information for Teachers and Parents 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KSA, https://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www.ksa-uk.net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/download/learning-needs-of-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ks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-children-rev/</a:t>
            </a:r>
          </a:p>
          <a:p>
            <a:pPr marL="13144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GB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Educational Guidelines, IEPs, and School Services for Children w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ith X &amp; Y Chromosome Variations 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AXYS, 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https://genetic.org/wp-content/uploads/2020/12/AXYS-Consensus-Document-Educational-Guidelines-IEPs-School-Services-updated-12-14-20.pdf</a:t>
            </a:r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144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GB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Auditory Processing Order </a:t>
            </a:r>
            <a:r>
              <a:rPr lang="en-GB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Great Ormand Stree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 Hospital, 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https://www.gosh.nhs.uk/medical-information-0/auditory-processing-disorder/#:~:text=When%20someone%20has%20APD%2C%20sound,the%20sound%20or%20understanding%20speech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13144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6427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798990" y="680621"/>
            <a:ext cx="2518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917358" y="1553592"/>
            <a:ext cx="9306757" cy="2805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 to KS/XXY 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Common symptoms 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Team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support in the classroom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to find further information 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"/>
          <p:cNvSpPr txBox="1"/>
          <p:nvPr/>
        </p:nvSpPr>
        <p:spPr>
          <a:xfrm>
            <a:off x="798988" y="680621"/>
            <a:ext cx="8291223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Your child’s name here and some photos of them doing the things they love and showing who they are as a person</a:t>
            </a:r>
            <a:endParaRPr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4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4"/>
          <p:cNvSpPr txBox="1"/>
          <p:nvPr/>
        </p:nvSpPr>
        <p:spPr>
          <a:xfrm>
            <a:off x="798990" y="680621"/>
            <a:ext cx="588244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 to KS/XXY</a:t>
            </a:r>
            <a:endParaRPr/>
          </a:p>
        </p:txBody>
      </p:sp>
      <p:sp>
        <p:nvSpPr>
          <p:cNvPr id="120" name="Google Shape;120;p4"/>
          <p:cNvSpPr txBox="1"/>
          <p:nvPr/>
        </p:nvSpPr>
        <p:spPr>
          <a:xfrm>
            <a:off x="917358" y="1553592"/>
            <a:ext cx="93067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HealthSketch video - </a:t>
            </a: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https://youtu.be/71ZyO437w4c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4" descr="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2769" y="2419788"/>
            <a:ext cx="6301665" cy="3623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5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5"/>
          <p:cNvSpPr txBox="1"/>
          <p:nvPr/>
        </p:nvSpPr>
        <p:spPr>
          <a:xfrm>
            <a:off x="798990" y="680621"/>
            <a:ext cx="55519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Common symptoms </a:t>
            </a:r>
            <a:endParaRPr/>
          </a:p>
        </p:txBody>
      </p:sp>
      <p:sp>
        <p:nvSpPr>
          <p:cNvPr id="129" name="Google Shape;129;p5"/>
          <p:cNvSpPr txBox="1"/>
          <p:nvPr/>
        </p:nvSpPr>
        <p:spPr>
          <a:xfrm>
            <a:off x="917358" y="1553592"/>
            <a:ext cx="9306757" cy="4108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Physical symptoms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Tall stature with disproportionately long arms and legs</a:t>
            </a:r>
            <a:endParaRPr/>
          </a:p>
          <a:p>
            <a:pPr marL="12001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Clinodactyly (curved pinkies)</a:t>
            </a:r>
            <a:endParaRPr/>
          </a:p>
          <a:p>
            <a:pPr marL="12001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Lack of coordination (dyspraxia) </a:t>
            </a:r>
            <a:endParaRPr/>
          </a:p>
          <a:p>
            <a:pPr marL="12001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Unexplained tiredness or lethargy </a:t>
            </a:r>
            <a:endParaRPr/>
          </a:p>
          <a:p>
            <a:pPr marL="12001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Gynecomastia (breast development, often between the ages of 10 and 16)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 common symptoms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Passive, shy, low self-esteem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Dislike of sports, particularly team games 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6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6"/>
          <p:cNvSpPr txBox="1"/>
          <p:nvPr/>
        </p:nvSpPr>
        <p:spPr>
          <a:xfrm>
            <a:off x="798990" y="680621"/>
            <a:ext cx="55519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Common symptoms cont.</a:t>
            </a:r>
            <a:endParaRPr/>
          </a:p>
        </p:txBody>
      </p:sp>
      <p:sp>
        <p:nvSpPr>
          <p:cNvPr id="137" name="Google Shape;137;p6"/>
          <p:cNvSpPr txBox="1"/>
          <p:nvPr/>
        </p:nvSpPr>
        <p:spPr>
          <a:xfrm>
            <a:off x="932856" y="1398609"/>
            <a:ext cx="9306900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Cognitive symptoms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Speech and language:</a:t>
            </a:r>
            <a:endParaRPr dirty="0"/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Often significantly verbally behind peers</a:t>
            </a:r>
            <a:endParaRPr sz="1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Poor communicator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Interprets words literally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Difficulty in conversation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Behavioral: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Frustration and anger</a:t>
            </a:r>
            <a:endParaRPr dirty="0"/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Misinterpretation of facial expressions and tone of voice </a:t>
            </a:r>
            <a:endParaRPr dirty="0"/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Doesn't like getting into trouble </a:t>
            </a:r>
            <a:endParaRPr dirty="0"/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difficulties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Reading accuracy, comprehension, and spelling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out of 4 children with KS/XXY 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a language-based learning disability (such as dyslexia)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Phonemic discrimination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problem solving and calculation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Executive function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Deficits in the areas of inhibition, mental flexibility, and working memory</a:t>
            </a: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dirty="0">
                <a:solidFill>
                  <a:schemeClr val="dk1"/>
                </a:solidFill>
                <a:latin typeface="Calibri"/>
                <a:cs typeface="Calibri"/>
              </a:rPr>
              <a:t>difficulty  initiating and planning tasks</a:t>
            </a:r>
            <a:endParaRPr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Difficulty remembering recent conversations</a:t>
            </a:r>
            <a:endParaRPr dirty="0"/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Difficulty processing information – especially verbal </a:t>
            </a:r>
            <a:endParaRPr dirty="0"/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Audio Processing Disorder (APD)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ASD and/or ADHD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Poor communication and social skills - difficulty in expressing personal thoughts, opinions and needs</a:t>
            </a:r>
            <a:endParaRPr dirty="0"/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Short attention span – easily distracted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7350" marR="0" lvl="3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Sensory sensitivity </a:t>
            </a:r>
            <a:endParaRPr dirty="0"/>
          </a:p>
          <a:p>
            <a:pPr marL="1200150" marR="0" lvl="2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7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 txBox="1"/>
          <p:nvPr/>
        </p:nvSpPr>
        <p:spPr>
          <a:xfrm>
            <a:off x="798990" y="680621"/>
            <a:ext cx="838224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Team</a:t>
            </a:r>
            <a:endParaRPr/>
          </a:p>
        </p:txBody>
      </p:sp>
      <p:sp>
        <p:nvSpPr>
          <p:cNvPr id="145" name="Google Shape;145;p7"/>
          <p:cNvSpPr txBox="1"/>
          <p:nvPr/>
        </p:nvSpPr>
        <p:spPr>
          <a:xfrm>
            <a:off x="917358" y="1553592"/>
            <a:ext cx="9306757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Parents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SENCO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Family Worker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Counsellor 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Psychologist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Endocrinologist </a:t>
            </a:r>
            <a:endParaRPr/>
          </a:p>
          <a:p>
            <a:pPr marL="2857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7633" y="1906434"/>
            <a:ext cx="4579860" cy="3045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8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8"/>
          <p:cNvSpPr txBox="1"/>
          <p:nvPr/>
        </p:nvSpPr>
        <p:spPr>
          <a:xfrm>
            <a:off x="798990" y="680621"/>
            <a:ext cx="838224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support in the classroom</a:t>
            </a:r>
            <a:endParaRPr/>
          </a:p>
        </p:txBody>
      </p:sp>
      <p:sp>
        <p:nvSpPr>
          <p:cNvPr id="154" name="Google Shape;154;p8"/>
          <p:cNvSpPr txBox="1"/>
          <p:nvPr/>
        </p:nvSpPr>
        <p:spPr>
          <a:xfrm>
            <a:off x="917358" y="1553592"/>
            <a:ext cx="9306757" cy="6186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Strategies and approaches: 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Auditory processing:</a:t>
            </a:r>
            <a:endParaRPr dirty="0"/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Verbal commands to arrive in shorter &amp; slower bites than normal, then giving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time to make sense of what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have heard.</a:t>
            </a:r>
            <a:endParaRPr dirty="0"/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should be visible using pictorials (if possible) in a simple list for ticking off as each is completed.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need frequent repetition throughout the task, where instructions involve a series of tasks these will get out of sequence</a:t>
            </a:r>
            <a:endParaRPr dirty="0"/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APD – sitting near the front of the class, teacher to check child is listening and back up verbal instructions with written/pictorial ones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Auditory memory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 input helps here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Offer diagrammatic and pictorial expression and organization - a quick drawing can prevent a long and fruitless description</a:t>
            </a:r>
            <a:endParaRPr dirty="0"/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 to developing short-term memory skills and in particular auditory memory - word games in non-competitive contexts can develop vocabulary and the powers of word recall.</a:t>
            </a:r>
            <a:endParaRPr dirty="0"/>
          </a:p>
          <a:p>
            <a:pPr marL="12001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Memory devices – explore ways of helping him remember lists and facts</a:t>
            </a:r>
            <a:endParaRPr dirty="0"/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"/>
              <a:buChar char="•"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Concentration: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Background noise and movement when trying to pay attention is distracting - teacher may have little effect even working 1:1 if the classroom is busy with activity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"/>
              <a:buChar char="•"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Environment: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Still and relaxed where possible </a:t>
            </a:r>
            <a:endParaRPr dirty="0"/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Routine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Visuals, but not too many that they become distracting 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Time-out - concentration will prove extremely tiring, this could lead to lack of concentration and short temper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24115" y="2962940"/>
            <a:ext cx="1663085" cy="2013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9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1196" y="123111"/>
            <a:ext cx="2743200" cy="18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9"/>
          <p:cNvSpPr txBox="1"/>
          <p:nvPr/>
        </p:nvSpPr>
        <p:spPr>
          <a:xfrm>
            <a:off x="798990" y="680621"/>
            <a:ext cx="838224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support in the classroom cont.</a:t>
            </a:r>
            <a:endParaRPr/>
          </a:p>
        </p:txBody>
      </p:sp>
      <p:sp>
        <p:nvSpPr>
          <p:cNvPr id="163" name="Google Shape;163;p9"/>
          <p:cNvSpPr txBox="1"/>
          <p:nvPr/>
        </p:nvSpPr>
        <p:spPr>
          <a:xfrm>
            <a:off x="917358" y="1553592"/>
            <a:ext cx="9665985" cy="423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Communication and confidence building: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Encourage the use of descriptive expression 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aware of your hand movements – may become distracting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Peer-partners and classroom-mentors 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 a culture of acceptance and inclusion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 up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their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own skills gradually, enable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them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develop the capabilities needed to become more self-reliant and build self confidence</a:t>
            </a:r>
            <a:endParaRPr dirty="0"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Academic intervention, accommodations and modifications: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Meet in a small group or individually 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Assistive technology</a:t>
            </a:r>
            <a:endParaRPr dirty="0"/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 tech (such as special pencil grips, a slant board for writing, a handheld magnifier, books on tape)</a:t>
            </a:r>
            <a:endParaRPr dirty="0"/>
          </a:p>
          <a:p>
            <a:pPr marL="1200150" marR="0" lvl="2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tech (such as speech-to-text or text-to-speech software or other communication devices)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Slight changes in presentation, format, or response procedures that alter how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learn or demonstrate knowledge of the content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 priorities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marR="0" lvl="2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1399" y="4614500"/>
            <a:ext cx="1850125" cy="218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 2013 - 2022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1414</Words>
  <Application>Microsoft Macintosh PowerPoint</Application>
  <PresentationFormat>Widescreen</PresentationFormat>
  <Paragraphs>157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</vt:lpstr>
      <vt:lpstr>Calibri</vt:lpstr>
      <vt:lpstr>office theme</vt:lpstr>
      <vt:lpstr>Klinefelter's Syndrome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Klinefelter's Syndrome</dc:title>
  <cp:lastModifiedBy>Claire Harkin</cp:lastModifiedBy>
  <cp:revision>3</cp:revision>
  <dcterms:created xsi:type="dcterms:W3CDTF">2022-12-27T20:34:16Z</dcterms:created>
  <dcterms:modified xsi:type="dcterms:W3CDTF">2023-02-20T18:28:59Z</dcterms:modified>
</cp:coreProperties>
</file>